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9" r:id="rId3"/>
  </p:sldIdLst>
  <p:sldSz cx="6858000" cy="9144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60"/>
  </p:normalViewPr>
  <p:slideViewPr>
    <p:cSldViewPr>
      <p:cViewPr>
        <p:scale>
          <a:sx n="100" d="100"/>
          <a:sy n="100" d="100"/>
        </p:scale>
        <p:origin x="-2892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1CBF402-E458-404D-8983-9C2F21A2EFFA}" type="datetimeFigureOut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9CA8FDC-A414-42F4-B851-81FDDFF202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9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buNone/>
            </a:pPr>
            <a:fld id="{79CA8FDC-A414-42F4-B851-81FDDFF202D0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1" y="6446381"/>
            <a:ext cx="5772150" cy="155302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None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564" y="3778552"/>
            <a:ext cx="5829300" cy="27432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812800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315200"/>
            <a:ext cx="411480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38404"/>
            <a:ext cx="6172200" cy="57298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5" name="Rectangle 4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4">
                <a:alpha val="82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ound Diagonal Corner Rectangle 5"/>
            <p:cNvSpPr/>
            <p:nvPr userDrawn="1"/>
          </p:nvSpPr>
          <p:spPr>
            <a:xfrm flipH="1">
              <a:off x="455100" y="457197"/>
              <a:ext cx="8229600" cy="5943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bg1">
                <a:alpha val="81000"/>
              </a:schemeClr>
            </a:solidFill>
            <a:ln w="28575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79173"/>
              <a:ext cx="9144000" cy="3169025"/>
            </a:xfrm>
            <a:prstGeom prst="rect">
              <a:avLst/>
            </a:prstGeom>
            <a:solidFill>
              <a:schemeClr val="accent4">
                <a:alpha val="9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122" y="6604000"/>
            <a:ext cx="5832191" cy="12192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41564" y="3778552"/>
            <a:ext cx="5829300" cy="27432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38402"/>
            <a:ext cx="3028950" cy="5729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438402"/>
            <a:ext cx="3028950" cy="5729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42900" y="769256"/>
            <a:ext cx="6172200" cy="1524000"/>
          </a:xfrm>
        </p:spPr>
        <p:txBody>
          <a:bodyPr anchor="b" anchorCtr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38400"/>
            <a:ext cx="3030141" cy="609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9601"/>
            <a:ext cx="3030141" cy="50186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438400"/>
            <a:ext cx="3031331" cy="609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9601"/>
            <a:ext cx="3031331" cy="501861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42900" y="769256"/>
            <a:ext cx="6172200" cy="1524000"/>
          </a:xfrm>
        </p:spPr>
        <p:txBody>
          <a:bodyPr anchor="b" anchorCtr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42900" y="769256"/>
            <a:ext cx="6172200" cy="1524000"/>
          </a:xfrm>
        </p:spPr>
        <p:txBody>
          <a:bodyPr anchor="b" anchorCtr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/>
          <p:cNvSpPr>
            <a:spLocks noGrp="1"/>
          </p:cNvSpPr>
          <p:nvPr>
            <p:ph type="body" idx="12"/>
          </p:nvPr>
        </p:nvSpPr>
        <p:spPr>
          <a:xfrm>
            <a:off x="546837" y="4127501"/>
            <a:ext cx="5853963" cy="23749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7" name="Title 26"/>
          <p:cNvSpPr>
            <a:spLocks noGrp="1"/>
          </p:cNvSpPr>
          <p:nvPr>
            <p:ph type="ctrTitle"/>
          </p:nvPr>
        </p:nvSpPr>
        <p:spPr>
          <a:xfrm>
            <a:off x="550069" y="1727199"/>
            <a:ext cx="5829300" cy="11811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idx="10"/>
          </p:nvPr>
        </p:nvSpPr>
        <p:spPr>
          <a:xfrm>
            <a:off x="971550" y="6531429"/>
            <a:ext cx="5396763" cy="37737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idx="11"/>
          </p:nvPr>
        </p:nvSpPr>
        <p:spPr>
          <a:xfrm>
            <a:off x="971550" y="647701"/>
            <a:ext cx="5396763" cy="850900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13"/>
          </p:nvPr>
        </p:nvSpPr>
        <p:spPr>
          <a:xfrm>
            <a:off x="971550" y="6908801"/>
            <a:ext cx="5396763" cy="37737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14"/>
          </p:nvPr>
        </p:nvSpPr>
        <p:spPr>
          <a:xfrm>
            <a:off x="971550" y="7293429"/>
            <a:ext cx="5396763" cy="37737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15"/>
          </p:nvPr>
        </p:nvSpPr>
        <p:spPr>
          <a:xfrm>
            <a:off x="971550" y="8026401"/>
            <a:ext cx="5396763" cy="37737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28700" y="8026400"/>
            <a:ext cx="5200650" cy="2117"/>
          </a:xfrm>
          <a:prstGeom prst="line">
            <a:avLst/>
          </a:prstGeom>
          <a:ln w="9525" cap="rnd" cmpd="sng" algn="ctr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812801"/>
            <a:ext cx="2256235" cy="1394580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336802"/>
            <a:ext cx="3833813" cy="583141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336800"/>
            <a:ext cx="2256235" cy="5831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8373-3168-4F3A-BD7B-E8255CDC1708}" type="datetimeFigureOut">
              <a:rPr lang="en-US" sz="1000" smtClean="0">
                <a:solidFill>
                  <a:schemeClr val="tx1"/>
                </a:solidFill>
              </a:rPr>
              <a:pPr/>
              <a:t>1/10/2014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412FC-5071-438B-AB30-C016D8A1A766}" type="slidenum">
              <a:rPr lang="en-US" sz="1000" smtClean="0">
                <a:solidFill>
                  <a:schemeClr val="tx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16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23" name="Rectangle 22"/>
            <p:cNvSpPr/>
            <p:nvPr userDrawn="1"/>
          </p:nvSpPr>
          <p:spPr>
            <a:xfrm>
              <a:off x="0" y="0"/>
              <a:ext cx="9144000" cy="1993142"/>
            </a:xfrm>
            <a:prstGeom prst="rect">
              <a:avLst/>
            </a:prstGeom>
            <a:solidFill>
              <a:schemeClr val="accent4">
                <a:alpha val="82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0" y="4648200"/>
              <a:ext cx="9144000" cy="2209800"/>
            </a:xfrm>
            <a:prstGeom prst="rect">
              <a:avLst/>
            </a:prstGeom>
            <a:solidFill>
              <a:schemeClr val="accent4">
                <a:alpha val="82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ound Diagonal Corner Rectangle 24"/>
            <p:cNvSpPr/>
            <p:nvPr userDrawn="1"/>
          </p:nvSpPr>
          <p:spPr>
            <a:xfrm flipH="1">
              <a:off x="456150" y="457200"/>
              <a:ext cx="8229600" cy="5943600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chemeClr val="bg1">
                <a:alpha val="81000"/>
              </a:schemeClr>
            </a:solidFill>
            <a:ln w="28575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0" y="1028700"/>
              <a:ext cx="9144000" cy="1033272"/>
            </a:xfrm>
            <a:prstGeom prst="rect">
              <a:avLst/>
            </a:prstGeom>
            <a:solidFill>
              <a:schemeClr val="accent3">
                <a:alpha val="75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" name="Group 15"/>
          <p:cNvGrpSpPr/>
          <p:nvPr/>
        </p:nvGrpSpPr>
        <p:grpSpPr>
          <a:xfrm>
            <a:off x="184043" y="4592664"/>
            <a:ext cx="285750" cy="1849464"/>
            <a:chOff x="245390" y="3444498"/>
            <a:chExt cx="381000" cy="1387098"/>
          </a:xfrm>
        </p:grpSpPr>
        <p:sp>
          <p:nvSpPr>
            <p:cNvPr id="28" name="Oval 27"/>
            <p:cNvSpPr/>
            <p:nvPr userDrawn="1"/>
          </p:nvSpPr>
          <p:spPr>
            <a:xfrm>
              <a:off x="245390" y="4450596"/>
              <a:ext cx="381000" cy="381000"/>
            </a:xfrm>
            <a:prstGeom prst="ellipse">
              <a:avLst/>
            </a:prstGeom>
            <a:solidFill>
              <a:schemeClr val="accent3"/>
            </a:solidFill>
            <a:ln w="25400" cap="rnd" cmpd="sng" algn="ctr">
              <a:solidFill>
                <a:schemeClr val="bg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 userDrawn="1"/>
          </p:nvSpPr>
          <p:spPr>
            <a:xfrm>
              <a:off x="245390" y="3947547"/>
              <a:ext cx="381000" cy="381000"/>
            </a:xfrm>
            <a:prstGeom prst="ellipse">
              <a:avLst/>
            </a:prstGeom>
            <a:solidFill>
              <a:schemeClr val="tx1"/>
            </a:solidFill>
            <a:ln w="25400" cap="rnd" cmpd="sng" algn="ctr">
              <a:solidFill>
                <a:schemeClr val="bg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 userDrawn="1"/>
          </p:nvSpPr>
          <p:spPr>
            <a:xfrm>
              <a:off x="245390" y="3444498"/>
              <a:ext cx="381000" cy="381000"/>
            </a:xfrm>
            <a:prstGeom prst="ellipse">
              <a:avLst/>
            </a:prstGeom>
            <a:solidFill>
              <a:schemeClr val="accent4"/>
            </a:solidFill>
            <a:ln w="25400" cap="rnd" cmpd="sng" algn="ctr">
              <a:solidFill>
                <a:schemeClr val="bg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769256"/>
            <a:ext cx="6172200" cy="1524000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438402"/>
            <a:ext cx="6172200" cy="572981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2"/>
          </p:nvPr>
        </p:nvSpPr>
        <p:spPr>
          <a:xfrm>
            <a:off x="342900" y="8636002"/>
            <a:ext cx="1600200" cy="325967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32578373-3168-4F3A-BD7B-E8255CDC1708}" type="datetimeFigureOut">
              <a:rPr lang="en-US" smtClean="0"/>
              <a:pPr/>
              <a:t>1/10/2014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2343150" y="8636002"/>
            <a:ext cx="2171700" cy="325967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>
          <a:xfrm>
            <a:off x="4914900" y="8636002"/>
            <a:ext cx="1600200" cy="325967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061412FC-5071-438B-AB30-C016D8A1A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1" latinLnBrk="0" hangingPunct="1">
        <a:spcBef>
          <a:spcPct val="0"/>
        </a:spcBef>
        <a:buNone/>
        <a:defRPr kumimoji="1" sz="6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吹き出し 1"/>
          <p:cNvSpPr/>
          <p:nvPr/>
        </p:nvSpPr>
        <p:spPr>
          <a:xfrm>
            <a:off x="4517683" y="179513"/>
            <a:ext cx="2232248" cy="1008111"/>
          </a:xfrm>
          <a:prstGeom prst="wedgeRoundRectCallout">
            <a:avLst>
              <a:gd name="adj1" fmla="val -67493"/>
              <a:gd name="adj2" fmla="val 7861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"/>
          </p:nvPr>
        </p:nvSpPr>
        <p:spPr>
          <a:xfrm>
            <a:off x="368603" y="6218789"/>
            <a:ext cx="6381328" cy="328736"/>
          </a:xfrm>
        </p:spPr>
        <p:txBody>
          <a:bodyPr>
            <a:normAutofit/>
          </a:bodyPr>
          <a:lstStyle/>
          <a:p>
            <a:pPr marL="0" indent="0" algn="l">
              <a:spcBef>
                <a:spcPts val="336"/>
              </a:spcBef>
              <a:buNone/>
            </a:pPr>
            <a:r>
              <a:rPr lang="ja-JP" altLang="en-US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実施期間 ：</a:t>
            </a:r>
            <a:r>
              <a:rPr lang="en-US" altLang="ja-JP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2014</a:t>
            </a:r>
            <a:r>
              <a:rPr lang="ja-JP" altLang="en-US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年３月</a:t>
            </a:r>
            <a:r>
              <a:rPr lang="en-US" altLang="ja-JP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10</a:t>
            </a:r>
            <a:r>
              <a:rPr lang="ja-JP" altLang="en-US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sz="14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・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13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木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・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14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金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３日間の集中講座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0" y="2772596"/>
            <a:ext cx="2564904" cy="864096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336"/>
              </a:spcBef>
              <a:buNone/>
            </a:pPr>
            <a:r>
              <a:rPr lang="en-US" altLang="ja-JP" sz="2600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2600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カリスマ</a:t>
            </a:r>
            <a:r>
              <a:rPr lang="ja-JP" altLang="en-US" sz="2600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講師</a:t>
            </a:r>
            <a:endParaRPr lang="en-US" altLang="ja-JP" sz="2600" b="1" dirty="0" smtClean="0">
              <a:solidFill>
                <a:srgbClr val="FF000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336"/>
              </a:spcBef>
              <a:buNone/>
            </a:pPr>
            <a:r>
              <a:rPr lang="ja-JP" altLang="en-US" sz="2600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ベストセラー著者</a:t>
            </a:r>
            <a:endParaRPr lang="en-US" altLang="ja-JP" sz="2600" b="1" dirty="0" smtClean="0">
              <a:solidFill>
                <a:srgbClr val="FF000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336"/>
              </a:spcBef>
              <a:buNone/>
            </a:pPr>
            <a:endParaRPr lang="en-US" altLang="ja-JP" sz="2400" b="1" dirty="0" smtClean="0">
              <a:solidFill>
                <a:srgbClr val="FF000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336"/>
              </a:spcBef>
              <a:buNone/>
            </a:pPr>
            <a:endParaRPr lang="en-US" sz="1400" b="0" i="0" dirty="0">
              <a:solidFill>
                <a:schemeClr val="tx1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idx="4294967295"/>
          </p:nvPr>
        </p:nvSpPr>
        <p:spPr>
          <a:xfrm>
            <a:off x="293067" y="1437730"/>
            <a:ext cx="6741368" cy="1296144"/>
          </a:xfrm>
        </p:spPr>
        <p:txBody>
          <a:bodyPr>
            <a:normAutofit lnSpcReduction="10000"/>
          </a:bodyPr>
          <a:lstStyle/>
          <a:p>
            <a:pPr marL="0" indent="0" algn="l">
              <a:spcBef>
                <a:spcPts val="264"/>
              </a:spcBef>
              <a:buNone/>
            </a:pPr>
            <a:r>
              <a:rPr lang="en-US" altLang="ja-JP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公開テスト</a:t>
            </a:r>
            <a:r>
              <a:rPr lang="en-US" altLang="ja-JP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(3</a:t>
            </a:r>
            <a:r>
              <a:rPr lang="ja-JP" altLang="en-US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16</a:t>
            </a:r>
            <a:r>
              <a:rPr lang="ja-JP" altLang="en-US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日実施</a:t>
            </a:r>
            <a:r>
              <a:rPr lang="en-US" altLang="ja-JP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sz="28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に向けた</a:t>
            </a:r>
            <a:endParaRPr lang="en-US" altLang="ja-JP" sz="2800" b="0" i="0" dirty="0" smtClean="0">
              <a:solidFill>
                <a:schemeClr val="tx1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 algn="l">
              <a:spcBef>
                <a:spcPts val="264"/>
              </a:spcBef>
              <a:buNone/>
            </a:pPr>
            <a:r>
              <a:rPr lang="en-US" altLang="ja-JP" sz="52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5200" b="1" i="0" dirty="0" smtClean="0">
                <a:solidFill>
                  <a:schemeClr val="tx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特別集中講座</a:t>
            </a:r>
            <a:endParaRPr lang="en-US" sz="5200" b="1" i="0" dirty="0">
              <a:solidFill>
                <a:srgbClr val="7030A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260647" y="579288"/>
            <a:ext cx="6223645" cy="858442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64"/>
              </a:spcBef>
              <a:buFont typeface="Arial"/>
              <a:buNone/>
            </a:pPr>
            <a:r>
              <a:rPr lang="ja-JP" altLang="en-US" sz="1400" b="1" dirty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ja-JP" altLang="en-US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就職活動のために</a:t>
            </a:r>
            <a:r>
              <a:rPr lang="en-US" altLang="ja-JP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公開テストを受験しませんか？</a:t>
            </a:r>
            <a:endParaRPr lang="en-US" altLang="ja-JP" sz="1400" b="1" dirty="0" smtClean="0">
              <a:solidFill>
                <a:srgbClr val="7030A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264"/>
              </a:spcBef>
              <a:buFont typeface="Arial"/>
              <a:buNone/>
            </a:pPr>
            <a:r>
              <a:rPr lang="ja-JP" altLang="en-US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企業によっては</a:t>
            </a:r>
            <a:r>
              <a:rPr lang="en-US" altLang="ja-JP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 IP</a:t>
            </a:r>
            <a:r>
              <a:rPr lang="ja-JP" altLang="en-US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テストのスコアが</a:t>
            </a:r>
            <a:endParaRPr lang="en-US" altLang="ja-JP" sz="1400" b="1" dirty="0" smtClean="0">
              <a:solidFill>
                <a:srgbClr val="7030A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264"/>
              </a:spcBef>
              <a:buFont typeface="Arial"/>
              <a:buNone/>
            </a:pPr>
            <a:r>
              <a:rPr lang="ja-JP" altLang="en-US" sz="1400" b="1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認められない場合があります</a:t>
            </a:r>
            <a:endParaRPr lang="en-US" sz="1400" b="1" dirty="0">
              <a:solidFill>
                <a:srgbClr val="7030A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1302903" y="6437212"/>
            <a:ext cx="5040560" cy="295028"/>
          </a:xfrm>
          <a:prstGeom prst="rect">
            <a:avLst/>
          </a:prstGeom>
        </p:spPr>
        <p:txBody>
          <a:bodyPr vert="horz" rtlCol="0" anchor="t" anchorCtr="0">
            <a:normAutofit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10:00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～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12:00(Listening)</a:t>
            </a:r>
            <a:r>
              <a:rPr lang="en-US" altLang="ja-JP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/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13:00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～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15:00(Reading)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368603" y="6937399"/>
            <a:ext cx="6381328" cy="360040"/>
          </a:xfrm>
          <a:prstGeom prst="rect">
            <a:avLst/>
          </a:prstGeom>
        </p:spPr>
        <p:txBody>
          <a:bodyPr vert="horz" rtlCol="0" anchor="t" anchorCtr="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人　　　数 ：先着１００名（海洋科学部の学生対象）</a:t>
            </a:r>
            <a:r>
              <a:rPr lang="ja-JP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　</a:t>
            </a:r>
            <a:endParaRPr lang="en-US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Text Placeholder 6"/>
          <p:cNvSpPr txBox="1">
            <a:spLocks/>
          </p:cNvSpPr>
          <p:nvPr/>
        </p:nvSpPr>
        <p:spPr>
          <a:xfrm>
            <a:off x="368603" y="6720508"/>
            <a:ext cx="6381328" cy="302484"/>
          </a:xfrm>
          <a:prstGeom prst="rect">
            <a:avLst/>
          </a:prstGeom>
        </p:spPr>
        <p:txBody>
          <a:bodyPr vert="horz" rtlCol="0" anchor="t" anchorCtr="0">
            <a:normAutofit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教　　　室 ：講義棟２２番講義室（予定）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4" name="Text Placeholder 6"/>
          <p:cNvSpPr txBox="1">
            <a:spLocks/>
          </p:cNvSpPr>
          <p:nvPr/>
        </p:nvSpPr>
        <p:spPr>
          <a:xfrm>
            <a:off x="356091" y="7193732"/>
            <a:ext cx="4994269" cy="370656"/>
          </a:xfrm>
          <a:prstGeom prst="rect">
            <a:avLst/>
          </a:prstGeom>
        </p:spPr>
        <p:txBody>
          <a:bodyPr vert="horz" rtlCol="0" anchor="t" anchorCtr="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担当</a:t>
            </a:r>
            <a:r>
              <a:rPr lang="ja-JP" altLang="en-US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講師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 ：花田 徹也 氏（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TOEIC®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特化</a:t>
            </a:r>
            <a:r>
              <a:rPr lang="ja-JP" altLang="en-US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型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スクール花田塾）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5" name="Text Placeholder 6"/>
          <p:cNvSpPr txBox="1">
            <a:spLocks/>
          </p:cNvSpPr>
          <p:nvPr/>
        </p:nvSpPr>
        <p:spPr>
          <a:xfrm>
            <a:off x="4365104" y="8676456"/>
            <a:ext cx="2664296" cy="360040"/>
          </a:xfrm>
          <a:prstGeom prst="rect">
            <a:avLst/>
          </a:prstGeom>
        </p:spPr>
        <p:txBody>
          <a:bodyPr vert="horz" rtlCol="0" anchor="t" anchorCtr="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 smtClean="0">
                <a:solidFill>
                  <a:srgbClr val="CCCCFF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グローバル人材育成推進室</a:t>
            </a:r>
            <a:r>
              <a:rPr lang="ja-JP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</a:t>
            </a:r>
            <a:endParaRPr lang="en-US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88" y="4272910"/>
            <a:ext cx="1449349" cy="1859267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88640" y="3491880"/>
            <a:ext cx="4056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企業研修で</a:t>
            </a:r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９８</a:t>
            </a:r>
            <a:r>
              <a:rPr lang="en-US" altLang="ja-JP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の受講生が</a:t>
            </a:r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「大満足」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と絶賛</a:t>
            </a:r>
          </a:p>
          <a:p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短期間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で飛躍的な</a:t>
            </a:r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スコアアップ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につなげてきた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英語の本質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に迫る解説、自然と</a:t>
            </a:r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記憶に残る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講義</a:t>
            </a:r>
          </a:p>
        </p:txBody>
      </p:sp>
      <p:sp>
        <p:nvSpPr>
          <p:cNvPr id="19" name="Text Placeholder 4"/>
          <p:cNvSpPr txBox="1">
            <a:spLocks/>
          </p:cNvSpPr>
          <p:nvPr/>
        </p:nvSpPr>
        <p:spPr>
          <a:xfrm>
            <a:off x="2020667" y="4950104"/>
            <a:ext cx="4779050" cy="1296144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36"/>
              </a:spcBef>
              <a:buFont typeface="Arial"/>
              <a:buNone/>
            </a:pPr>
            <a:r>
              <a:rPr lang="ja-JP" altLang="en-US" sz="1100" b="1" dirty="0" smtClean="0">
                <a:solidFill>
                  <a:schemeClr val="accent4">
                    <a:lumMod val="75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●プロフィール●</a:t>
            </a:r>
            <a:endParaRPr lang="en-US" altLang="ja-JP" sz="1100" b="1" dirty="0" smtClean="0">
              <a:solidFill>
                <a:schemeClr val="accent4">
                  <a:lumMod val="75000"/>
                </a:schemeClr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336"/>
              </a:spcBef>
              <a:buNone/>
            </a:pPr>
            <a:r>
              <a:rPr lang="en-US" altLang="ja-JP" sz="105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105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特化型スクール「花田塾」代表</a:t>
            </a:r>
            <a:r>
              <a:rPr lang="ja-JP" altLang="en-US" sz="105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。</a:t>
            </a:r>
            <a:r>
              <a:rPr lang="en-US" altLang="ja-JP" sz="105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sz="105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神奈川県の桐蔭学園高等学校を卒業後、アメリカに渡る。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University of Southern California (USC: </a:t>
            </a: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南カリフォルニア大学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卒業。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コミュニケーション学にて学士号を取得。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現在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も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TOEIC®</a:t>
            </a: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公開テスト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を毎回受験しており、最新傾向の分析およびその対策・</a:t>
            </a: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指導</a:t>
            </a:r>
            <a: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sz="1000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に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は一切手抜きをしない熱血漢。７回連続で</a:t>
            </a:r>
            <a:r>
              <a:rPr lang="en-US" altLang="ja-JP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９９０点</a:t>
            </a:r>
            <a:r>
              <a:rPr lang="en-US" altLang="ja-JP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満点</a:t>
            </a:r>
            <a:r>
              <a:rPr lang="en-US" altLang="ja-JP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sz="1000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を取得。</a:t>
            </a:r>
          </a:p>
          <a:p>
            <a:pPr marL="0" indent="0">
              <a:spcBef>
                <a:spcPts val="336"/>
              </a:spcBef>
              <a:buFont typeface="Arial"/>
              <a:buNone/>
            </a:pPr>
            <a:endParaRPr lang="ja-JP" altLang="en-US" sz="1000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9637">
            <a:off x="5442854" y="3575293"/>
            <a:ext cx="1224136" cy="176419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30" y="3455692"/>
            <a:ext cx="1175518" cy="1880828"/>
          </a:xfrm>
          <a:prstGeom prst="rect">
            <a:avLst/>
          </a:prstGeom>
        </p:spPr>
      </p:pic>
      <p:sp>
        <p:nvSpPr>
          <p:cNvPr id="23" name="Text Placeholder 4"/>
          <p:cNvSpPr txBox="1">
            <a:spLocks/>
          </p:cNvSpPr>
          <p:nvPr/>
        </p:nvSpPr>
        <p:spPr>
          <a:xfrm>
            <a:off x="2433620" y="2917409"/>
            <a:ext cx="2520280" cy="574471"/>
          </a:xfrm>
          <a:prstGeom prst="rect">
            <a:avLst/>
          </a:prstGeom>
        </p:spPr>
        <p:txBody>
          <a:bodyPr vert="horz" rtlCol="0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36"/>
              </a:spcBef>
              <a:buFont typeface="Arial"/>
              <a:buNone/>
            </a:pP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花田 徹也氏</a:t>
            </a:r>
            <a:endParaRPr lang="ja-JP" altLang="en-US" sz="2400" b="1" dirty="0" smtClean="0">
              <a:solidFill>
                <a:srgbClr val="FF000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0" indent="0">
              <a:spcBef>
                <a:spcPts val="336"/>
              </a:spcBef>
              <a:buFont typeface="Arial"/>
              <a:buNone/>
            </a:pPr>
            <a:endParaRPr lang="en-US" sz="14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5" name="右矢印吹き出し 24"/>
          <p:cNvSpPr/>
          <p:nvPr/>
        </p:nvSpPr>
        <p:spPr>
          <a:xfrm>
            <a:off x="1966782" y="4272910"/>
            <a:ext cx="2398322" cy="620519"/>
          </a:xfrm>
          <a:prstGeom prst="rightArrowCallout">
            <a:avLst>
              <a:gd name="adj1" fmla="val 12720"/>
              <a:gd name="adj2" fmla="val 35036"/>
              <a:gd name="adj3" fmla="val 33306"/>
              <a:gd name="adj4" fmla="val 85164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393731" y="3455692"/>
            <a:ext cx="1175517" cy="1880828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967160" y="4306170"/>
            <a:ext cx="20969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b="1" dirty="0"/>
              <a:t>アマゾンの</a:t>
            </a:r>
            <a:r>
              <a:rPr lang="en-US" altLang="ja-JP" sz="1000" b="1" dirty="0"/>
              <a:t>TOEIC</a:t>
            </a:r>
            <a:r>
              <a:rPr lang="ja-JP" altLang="en-US" sz="1000" b="1" dirty="0" smtClean="0"/>
              <a:t>部門１位</a:t>
            </a:r>
            <a:r>
              <a:rPr lang="ja-JP" altLang="en-US" sz="1000" b="1" dirty="0"/>
              <a:t>獲得！</a:t>
            </a:r>
            <a:br>
              <a:rPr lang="ja-JP" altLang="en-US" sz="1000" b="1" dirty="0"/>
            </a:br>
            <a:r>
              <a:rPr lang="ja-JP" altLang="en-US" sz="1000" b="1" dirty="0"/>
              <a:t>丸善の語学</a:t>
            </a:r>
            <a:r>
              <a:rPr lang="ja-JP" altLang="en-US" sz="1000" b="1" dirty="0" smtClean="0"/>
              <a:t>部門２位</a:t>
            </a:r>
            <a:r>
              <a:rPr lang="ja-JP" altLang="en-US" sz="1000" b="1" dirty="0"/>
              <a:t>獲得！</a:t>
            </a:r>
            <a:br>
              <a:rPr lang="ja-JP" altLang="en-US" sz="1000" b="1" dirty="0"/>
            </a:br>
            <a:r>
              <a:rPr lang="ja-JP" altLang="en-US" sz="1000" b="1" dirty="0"/>
              <a:t>紀伊国屋</a:t>
            </a:r>
            <a:r>
              <a:rPr lang="ja-JP" altLang="en-US" sz="1000" b="1" dirty="0" smtClean="0"/>
              <a:t>書店トップセラー</a:t>
            </a:r>
            <a:endParaRPr lang="ja-JP" altLang="en-US" sz="1000" b="1" dirty="0"/>
          </a:p>
        </p:txBody>
      </p:sp>
      <p:sp>
        <p:nvSpPr>
          <p:cNvPr id="27" name="Text Placeholder 6"/>
          <p:cNvSpPr txBox="1">
            <a:spLocks/>
          </p:cNvSpPr>
          <p:nvPr/>
        </p:nvSpPr>
        <p:spPr>
          <a:xfrm>
            <a:off x="4517684" y="251520"/>
            <a:ext cx="2340316" cy="1008113"/>
          </a:xfrm>
          <a:prstGeom prst="rect">
            <a:avLst/>
          </a:prstGeom>
        </p:spPr>
        <p:txBody>
          <a:bodyPr vert="horz" rtlCol="0" anchor="t" anchorCtr="0">
            <a:normAutofit fontScale="850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◆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TOEIC</a:t>
            </a: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公開テスト申込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〆切◆</a:t>
            </a:r>
            <a:endParaRPr lang="en-US" altLang="ja-JP" b="1" dirty="0" smtClean="0">
              <a:solidFill>
                <a:srgbClr val="FF000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>
              <a:spcBef>
                <a:spcPts val="336"/>
              </a:spcBef>
            </a:pP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2014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3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16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実施分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>
              <a:spcBef>
                <a:spcPts val="336"/>
              </a:spcBef>
            </a:pP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2014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コンビニ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</a:p>
          <a:p>
            <a:pPr>
              <a:spcBef>
                <a:spcPts val="336"/>
              </a:spcBef>
            </a:pPr>
            <a:r>
              <a:rPr lang="ja-JP" altLang="en-US" b="1" dirty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   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4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火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( </a:t>
            </a:r>
            <a:r>
              <a:rPr lang="ja-JP" altLang="en-US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ネット </a:t>
            </a:r>
            <a:r>
              <a:rPr lang="en-US" altLang="ja-JP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4" name="Text Placeholder 4"/>
          <p:cNvSpPr txBox="1">
            <a:spLocks/>
          </p:cNvSpPr>
          <p:nvPr/>
        </p:nvSpPr>
        <p:spPr>
          <a:xfrm>
            <a:off x="4653136" y="2917409"/>
            <a:ext cx="2220562" cy="504056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36"/>
              </a:spcBef>
              <a:buFont typeface="Arial"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による特別講座</a:t>
            </a:r>
            <a:endParaRPr lang="en-US" sz="1400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9" name="Text Placeholder 6"/>
          <p:cNvSpPr txBox="1">
            <a:spLocks/>
          </p:cNvSpPr>
          <p:nvPr/>
        </p:nvSpPr>
        <p:spPr>
          <a:xfrm>
            <a:off x="356091" y="7702733"/>
            <a:ext cx="6381328" cy="736258"/>
          </a:xfrm>
          <a:prstGeom prst="rect">
            <a:avLst/>
          </a:prstGeom>
        </p:spPr>
        <p:txBody>
          <a:bodyPr vert="horz" rtlCol="0" anchor="t" anchorCtr="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申込方法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 ：東京海洋大学グローバル人材育成推進事業のＨＰ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　　　　→各種申込より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/>
            </a:r>
            <a:b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</a:b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　　　　　</a:t>
            </a:r>
            <a:r>
              <a:rPr lang="en-US" altLang="ja-JP" b="1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http://www.kaiyodaiglobal.com/form/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30" name="Text Placeholder 6"/>
          <p:cNvSpPr txBox="1">
            <a:spLocks/>
          </p:cNvSpPr>
          <p:nvPr/>
        </p:nvSpPr>
        <p:spPr>
          <a:xfrm>
            <a:off x="356091" y="7457682"/>
            <a:ext cx="6381328" cy="307620"/>
          </a:xfrm>
          <a:prstGeom prst="rect">
            <a:avLst/>
          </a:prstGeom>
        </p:spPr>
        <p:txBody>
          <a:bodyPr vert="horz" rtlCol="0" anchor="t" anchorCtr="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申込期間 ：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2014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年１月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14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日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(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火</a:t>
            </a:r>
            <a:r>
              <a:rPr lang="en-US" altLang="ja-JP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)</a:t>
            </a:r>
            <a:r>
              <a:rPr lang="ja-JP" altLang="en-US" b="1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～　定員に達し次第〆切</a:t>
            </a:r>
            <a:endParaRPr lang="en-US" altLang="ja-JP" b="1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32" name="Text Placeholder 6"/>
          <p:cNvSpPr txBox="1">
            <a:spLocks/>
          </p:cNvSpPr>
          <p:nvPr/>
        </p:nvSpPr>
        <p:spPr>
          <a:xfrm>
            <a:off x="260647" y="65583"/>
            <a:ext cx="2995854" cy="617983"/>
          </a:xfrm>
          <a:prstGeom prst="rect">
            <a:avLst/>
          </a:prstGeom>
        </p:spPr>
        <p:txBody>
          <a:bodyPr vert="horz" rtlCol="0" anchor="t" anchorCtr="0">
            <a:normAutofit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Font typeface="Arial"/>
              <a:buNone/>
              <a:defRPr kumimoji="1"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6"/>
              </a:spcBef>
            </a:pPr>
            <a:r>
              <a:rPr lang="ja-JP" altLang="en-US" sz="3600" b="1" dirty="0" smtClean="0"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受講料無料</a:t>
            </a:r>
            <a:r>
              <a:rPr lang="ja-JP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　　</a:t>
            </a:r>
            <a:endParaRPr lang="en-US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OEICポスター用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95DD8FE-448A-4743-831B-217665AA18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TOEICポスター用</Template>
  <TotalTime>0</TotalTime>
  <Words>220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TOEICポスター用</vt:lpstr>
      <vt:lpstr>PowerPoint プレゼンテーション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2014-01-07T00:20:30Z</dcterms:created>
  <dcterms:modified xsi:type="dcterms:W3CDTF">2014-01-10T02:56:15Z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TC101641949990</vt:lpwstr>
  </property>
</Properties>
</file>