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3"/>
  </p:notesMasterIdLst>
  <p:sldIdLst>
    <p:sldId id="258" r:id="rId2"/>
  </p:sldIdLst>
  <p:sldSz cx="6858000" cy="9144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F8C00"/>
    <a:srgbClr val="E3E5E8"/>
    <a:srgbClr val="F3F5F4"/>
    <a:srgbClr val="CCCFCC"/>
    <a:srgbClr val="003300"/>
    <a:srgbClr val="E1ECEE"/>
    <a:srgbClr val="637161"/>
    <a:srgbClr val="929E87"/>
    <a:srgbClr val="EBE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2" autoAdjust="0"/>
  </p:normalViewPr>
  <p:slideViewPr>
    <p:cSldViewPr>
      <p:cViewPr varScale="1">
        <p:scale>
          <a:sx n="79" d="100"/>
          <a:sy n="79" d="100"/>
        </p:scale>
        <p:origin x="1248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4FD9F-BBE3-4BBF-9E66-761D38444908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0113" y="1243013"/>
            <a:ext cx="251777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50D0D-07BF-42D5-89E8-95BEB5B5A8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24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5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68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37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800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98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72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02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73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55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2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8F59E-F6C7-43C6-A731-BFF112302FA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1AAAE-5F67-4019-8C23-D558D61B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0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kaiyodaiglobal.com/form/other/&#12480;&#12511;&#12540;.html" TargetMode="External"/><Relationship Id="rId4" Type="http://schemas.openxmlformats.org/officeDocument/2006/relationships/hyperlink" Target="https://www.kaiyodaiglobal.com/form/oth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D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E01DF6-EE4B-D369-AB02-EEE68F3513B1}"/>
              </a:ext>
            </a:extLst>
          </p:cNvPr>
          <p:cNvSpPr txBox="1"/>
          <p:nvPr/>
        </p:nvSpPr>
        <p:spPr>
          <a:xfrm>
            <a:off x="64613" y="3719823"/>
            <a:ext cx="6723704" cy="53161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C77F1E6-20A5-497A-477B-454F2AE1F3E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64613" y="1914231"/>
            <a:ext cx="2716315" cy="186470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6592C79-99AF-7C8F-3FCD-8B8F6CC56A3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4869160" y="1942830"/>
            <a:ext cx="1864376" cy="1902193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E4BBAF9-A827-31BF-32DD-73D82B2BBA4E}"/>
              </a:ext>
            </a:extLst>
          </p:cNvPr>
          <p:cNvSpPr/>
          <p:nvPr/>
        </p:nvSpPr>
        <p:spPr>
          <a:xfrm>
            <a:off x="246701" y="1963252"/>
            <a:ext cx="4766475" cy="1756571"/>
          </a:xfrm>
          <a:prstGeom prst="roundRect">
            <a:avLst/>
          </a:prstGeom>
          <a:solidFill>
            <a:srgbClr val="F3F5F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45D4615F-8078-886A-67F3-5DB4C6CA94EB}"/>
              </a:ext>
            </a:extLst>
          </p:cNvPr>
          <p:cNvSpPr/>
          <p:nvPr/>
        </p:nvSpPr>
        <p:spPr>
          <a:xfrm>
            <a:off x="286731" y="4139952"/>
            <a:ext cx="6209993" cy="718269"/>
          </a:xfrm>
          <a:prstGeom prst="roundRect">
            <a:avLst/>
          </a:prstGeom>
          <a:solidFill>
            <a:srgbClr val="FF8C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A74CAE1-ADD7-1F96-0ADF-F809E328B88C}"/>
              </a:ext>
            </a:extLst>
          </p:cNvPr>
          <p:cNvSpPr/>
          <p:nvPr/>
        </p:nvSpPr>
        <p:spPr>
          <a:xfrm>
            <a:off x="335140" y="6156176"/>
            <a:ext cx="6187722" cy="554132"/>
          </a:xfrm>
          <a:prstGeom prst="roundRect">
            <a:avLst/>
          </a:prstGeom>
          <a:solidFill>
            <a:srgbClr val="FF8C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03441" y="108025"/>
            <a:ext cx="6684876" cy="1701021"/>
          </a:xfrm>
          <a:prstGeom prst="rect">
            <a:avLst/>
          </a:prstGeom>
          <a:pattFill prst="pct6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  <a:ln w="254000">
            <a:solidFill>
              <a:srgbClr val="003366"/>
            </a:solidFill>
          </a:ln>
        </p:spPr>
        <p:txBody>
          <a:bodyPr vert="horz" rtlCol="0" anchor="ctr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1" sz="4400" b="1" baseline="0">
                <a:ln w="3175">
                  <a:noFill/>
                  <a:prstDash val="solid"/>
                </a:ln>
                <a:gradFill>
                  <a:gsLst>
                    <a:gs pos="0">
                      <a:schemeClr val="accent3">
                        <a:lumMod val="40000"/>
                        <a:lumOff val="60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  <a:effectLst>
                  <a:outerShdw blurRad="127000" algn="tl" rotWithShape="0">
                    <a:schemeClr val="tx1">
                      <a:alpha val="7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5100" b="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87986" y="1235326"/>
            <a:ext cx="6891758" cy="584775"/>
          </a:xfrm>
          <a:prstGeom prst="rect">
            <a:avLst/>
          </a:prstGeom>
          <a:ln>
            <a:noFill/>
          </a:ln>
        </p:spPr>
        <p:txBody>
          <a:bodyPr vert="horz" rtlCol="0" anchor="ctr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1" sz="4400" b="1" baseline="0">
                <a:ln w="3175">
                  <a:noFill/>
                  <a:prstDash val="solid"/>
                </a:ln>
                <a:gradFill>
                  <a:gsLst>
                    <a:gs pos="0">
                      <a:schemeClr val="accent3">
                        <a:lumMod val="40000"/>
                        <a:lumOff val="60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  <a:effectLst>
                  <a:outerShdw blurRad="127000" algn="tl" rotWithShape="0">
                    <a:schemeClr val="tx1">
                      <a:alpha val="7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kern="0" dirty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　</a:t>
            </a:r>
            <a:r>
              <a:rPr lang="ja-JP" altLang="en-US" sz="2400" kern="0" dirty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超実力派講師の</a:t>
            </a:r>
            <a:r>
              <a:rPr lang="ja-JP" altLang="en-US" sz="3200" kern="0" dirty="0">
                <a:ln w="1587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英語音読術トレーニング</a:t>
            </a:r>
            <a:endParaRPr lang="en-US" altLang="ja-JP" sz="2400" kern="0" dirty="0">
              <a:ln w="1587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09002" y="-55247"/>
            <a:ext cx="6116990" cy="12003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冬期　</a:t>
            </a:r>
            <a:r>
              <a:rPr lang="en-US" altLang="ja-JP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TOEIC</a:t>
            </a:r>
            <a:r>
              <a:rPr lang="ja-JP" altLang="en-US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L&amp;R</a:t>
            </a:r>
            <a:r>
              <a:rPr lang="ja-JP" altLang="en-US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3600" b="1" i="1" kern="0" dirty="0">
              <a:ln w="25400">
                <a:solidFill>
                  <a:srgbClr val="FF8C00"/>
                </a:solidFill>
                <a:prstDash val="solid"/>
              </a:ln>
              <a:solidFill>
                <a:schemeClr val="bg1"/>
              </a:solidFill>
              <a:effectLst>
                <a:outerShdw blurRad="228600" dist="101600" algn="l" rotWithShape="0">
                  <a:srgbClr val="003366">
                    <a:alpha val="67000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600</a:t>
            </a:r>
            <a:r>
              <a:rPr lang="ja-JP" altLang="en-US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突破集中セミナー</a:t>
            </a:r>
            <a:endParaRPr lang="ja-JP" altLang="en-US" sz="6000" b="1" i="1" kern="0" dirty="0">
              <a:ln w="25400">
                <a:solidFill>
                  <a:srgbClr val="FF8C00"/>
                </a:solidFill>
                <a:prstDash val="solid"/>
              </a:ln>
              <a:solidFill>
                <a:schemeClr val="bg1"/>
              </a:solidFill>
              <a:effectLst>
                <a:outerShdw blurRad="228600" dist="101600" algn="l" rotWithShape="0">
                  <a:srgbClr val="003366">
                    <a:alpha val="67000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フレーム 21">
            <a:extLst>
              <a:ext uri="{FF2B5EF4-FFF2-40B4-BE49-F238E27FC236}">
                <a16:creationId xmlns:a16="http://schemas.microsoft.com/office/drawing/2014/main" id="{8CC666A3-E2B8-4950-838E-5E4BAEBAA86C}"/>
              </a:ext>
            </a:extLst>
          </p:cNvPr>
          <p:cNvSpPr/>
          <p:nvPr/>
        </p:nvSpPr>
        <p:spPr>
          <a:xfrm>
            <a:off x="55331" y="3799355"/>
            <a:ext cx="6758045" cy="5309149"/>
          </a:xfrm>
          <a:prstGeom prst="frame">
            <a:avLst>
              <a:gd name="adj1" fmla="val 2416"/>
            </a:avLst>
          </a:prstGeom>
          <a:pattFill prst="pct10">
            <a:fgClr>
              <a:schemeClr val="accent6"/>
            </a:fgClr>
            <a:bgClr>
              <a:srgbClr val="003366"/>
            </a:bgClr>
          </a:pattFill>
          <a:ln w="0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216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sz="1200" b="1" dirty="0">
              <a:solidFill>
                <a:srgbClr val="FF33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31B006-9E3B-759A-C7F7-6559266DAF5B}"/>
              </a:ext>
            </a:extLst>
          </p:cNvPr>
          <p:cNvSpPr txBox="1"/>
          <p:nvPr/>
        </p:nvSpPr>
        <p:spPr>
          <a:xfrm>
            <a:off x="319449" y="1127259"/>
            <a:ext cx="286413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700" b="1" kern="0" dirty="0">
                <a:ea typeface="+mj-ea"/>
                <a:cs typeface="Arial" panose="020B0604020202020204" pitchFamily="34" charset="0"/>
              </a:rPr>
              <a:t>TOEIC L&amp;R990</a:t>
            </a:r>
            <a:r>
              <a:rPr lang="ja-JP" altLang="en-US" sz="1700" b="1" kern="0" dirty="0">
                <a:ea typeface="+mj-ea"/>
                <a:cs typeface="Arial" panose="020B0604020202020204" pitchFamily="34" charset="0"/>
              </a:rPr>
              <a:t>・</a:t>
            </a:r>
            <a:r>
              <a:rPr lang="en-US" altLang="ja-JP" sz="1700" b="1" kern="0" dirty="0">
                <a:ea typeface="+mj-ea"/>
                <a:cs typeface="Arial" panose="020B0604020202020204" pitchFamily="34" charset="0"/>
              </a:rPr>
              <a:t>SW400</a:t>
            </a:r>
            <a:r>
              <a:rPr lang="ja-JP" altLang="en-US" sz="1700" b="1" kern="0" dirty="0">
                <a:ea typeface="+mj-ea"/>
                <a:cs typeface="Arial" panose="020B0604020202020204" pitchFamily="34" charset="0"/>
              </a:rPr>
              <a:t>　</a:t>
            </a:r>
            <a:endParaRPr lang="ja-JP" altLang="en-US" sz="1700" b="1" dirty="0">
              <a:ea typeface="+mj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2556CCE-8EC8-46A6-B81C-5DA9FFAF20E2}"/>
              </a:ext>
            </a:extLst>
          </p:cNvPr>
          <p:cNvSpPr/>
          <p:nvPr/>
        </p:nvSpPr>
        <p:spPr>
          <a:xfrm>
            <a:off x="116632" y="1820101"/>
            <a:ext cx="5331420" cy="19477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YouTube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総再生数</a:t>
            </a:r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770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万回 「</a:t>
            </a:r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TOEIC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聞き流し動画」仕掛け人</a:t>
            </a:r>
            <a:endParaRPr lang="en-US" altLang="ja-JP" sz="14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タレントや有名人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の個別指導実績多数</a:t>
            </a:r>
            <a:endParaRPr lang="en-US" altLang="ja-JP" sz="14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音読エキスパート“満点まっきー</a:t>
            </a:r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先生の</a:t>
            </a:r>
            <a:endParaRPr lang="en-US" altLang="ja-JP" sz="14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スコアを強制的に伸ばす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学習法</a:t>
            </a:r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14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音読徹底トレーニング</a:t>
            </a:r>
            <a:r>
              <a:rPr lang="en-US" altLang="ja-JP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pPr algn="l"/>
            <a:endParaRPr lang="en-US" altLang="ja-JP" sz="9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単語が覚えられない、話の展開スピードについていけない悩みを解決</a:t>
            </a:r>
            <a:endParaRPr lang="en-US" altLang="ja-JP" sz="14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音読の筋肉を鍛えて</a:t>
            </a:r>
            <a:r>
              <a:rPr lang="ja-JP" altLang="en-US" sz="14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パターン慣れからボキャビル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まで最後の追い込み</a:t>
            </a:r>
            <a:endParaRPr lang="en-US" altLang="ja-JP" sz="1400" b="1" kern="0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徹底トレーニングで</a:t>
            </a:r>
            <a:r>
              <a:rPr lang="ja-JP" altLang="en-US" sz="14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リーディングスコアもアップ</a:t>
            </a:r>
            <a:r>
              <a:rPr lang="ja-JP" altLang="en-US" sz="1400" b="1" kern="0" dirty="0">
                <a:solidFill>
                  <a:srgbClr val="00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させる　　　　　　　　　 </a:t>
            </a:r>
            <a:endParaRPr lang="en-US" altLang="ja-JP" sz="1200" b="1" dirty="0">
              <a:solidFill>
                <a:srgbClr val="0033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12E58CC-E53E-D325-21FE-7C6AA00FEDC1}"/>
              </a:ext>
            </a:extLst>
          </p:cNvPr>
          <p:cNvSpPr/>
          <p:nvPr/>
        </p:nvSpPr>
        <p:spPr>
          <a:xfrm>
            <a:off x="309002" y="5148064"/>
            <a:ext cx="6187722" cy="762166"/>
          </a:xfrm>
          <a:prstGeom prst="roundRect">
            <a:avLst/>
          </a:prstGeom>
          <a:solidFill>
            <a:srgbClr val="FF8C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-222398" y="4311891"/>
            <a:ext cx="6891758" cy="4102924"/>
          </a:xfrm>
          <a:prstGeom prst="rect">
            <a:avLst/>
          </a:prstGeom>
        </p:spPr>
        <p:txBody>
          <a:bodyPr vert="horz" rtlCol="0" anchor="ctr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1" sz="4400" b="1" baseline="0">
                <a:ln w="3175">
                  <a:noFill/>
                  <a:prstDash val="solid"/>
                </a:ln>
                <a:gradFill>
                  <a:gsLst>
                    <a:gs pos="0">
                      <a:schemeClr val="accent3">
                        <a:lumMod val="40000"/>
                        <a:lumOff val="60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  <a:effectLst>
                  <a:outerShdw blurRad="127000" algn="tl" rotWithShape="0">
                    <a:schemeClr val="tx1">
                      <a:alpha val="7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部 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集中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日間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400" u="sng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限、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14:55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18:35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講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</a:p>
          <a:p>
            <a:pPr algn="l"/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限、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14:55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18:35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講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</a:t>
            </a:r>
            <a:endParaRPr lang="en-US" altLang="ja-JP" sz="9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9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</a:t>
            </a:r>
            <a:endParaRPr lang="en-US" altLang="ja-JP" sz="900" u="sng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部 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音読納め＆音読始め　オンラインセッション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8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 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16:50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18:35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リアルタイムオンライン</a:t>
            </a:r>
            <a:endParaRPr lang="en-US" altLang="ja-JP" sz="18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  1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 4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14:55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16:40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リアルタイムオンライン</a:t>
            </a:r>
            <a:endParaRPr lang="en-US" altLang="ja-JP" sz="9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endParaRPr lang="en-US" altLang="ja-JP" sz="9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2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第３部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最終フォローアップ</a:t>
            </a:r>
            <a:r>
              <a:rPr lang="en-US" altLang="ja-JP" sz="200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2400" u="sng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 3</a:t>
            </a:r>
            <a:r>
              <a:rPr lang="zh-TW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限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、４限</a:t>
            </a:r>
            <a:r>
              <a:rPr lang="zh-TW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zh-TW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13:00</a:t>
            </a:r>
            <a:r>
              <a:rPr lang="zh-TW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zh-TW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16: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40</a:t>
            </a:r>
            <a:r>
              <a:rPr lang="zh-TW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5</a:t>
            </a:r>
            <a:r>
              <a:rPr lang="ja-JP" altLang="en-US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号館</a:t>
            </a:r>
            <a:r>
              <a:rPr lang="en-US" altLang="ja-JP" sz="18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315</a:t>
            </a:r>
          </a:p>
          <a:p>
            <a:pPr algn="l"/>
            <a:endParaRPr lang="en-US" altLang="ja-JP" sz="10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8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受講料・教材費：無料（大学経費負担）</a:t>
            </a:r>
            <a:endParaRPr lang="en-US" altLang="ja-JP" sz="1050" b="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8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申込み対象者： 本学学部生（聴講生を除く）　　</a:t>
            </a:r>
            <a:endParaRPr lang="en-US" altLang="ja-JP" sz="1800" b="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8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400" b="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600</a:t>
            </a:r>
            <a:r>
              <a:rPr lang="ja-JP" altLang="en-US" sz="1400" b="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点未達の</a:t>
            </a:r>
            <a:r>
              <a:rPr lang="en-US" altLang="ja-JP" sz="1400" b="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b="0" u="sng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年生は原則対面出席。</a:t>
            </a:r>
            <a:r>
              <a:rPr lang="ja-JP" altLang="en-US" sz="14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400" b="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その他の学生は対面・リアルタイム・オンデマンドから選択可。　</a:t>
            </a:r>
            <a:endParaRPr lang="en-US" altLang="ja-JP" sz="1400" b="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　</a:t>
            </a:r>
            <a:endParaRPr lang="en-US" altLang="ja-JP" sz="4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参加申込み方法：グローバル教育研究推進機構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「各種申込」登録</a:t>
            </a:r>
            <a:endParaRPr lang="en-US" altLang="ja-JP" sz="14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400" u="sng" kern="0" dirty="0">
                <a:solidFill>
                  <a:srgbClr val="0066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https://www.kaiyodaiglobal.com/form/other/</a:t>
            </a:r>
            <a:r>
              <a:rPr lang="en-US" altLang="ja-JP" sz="1400" u="sng" kern="0" dirty="0">
                <a:solidFill>
                  <a:srgbClr val="0066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5271</a:t>
            </a:r>
            <a:r>
              <a:rPr lang="en-US" altLang="ja-JP" sz="1400" u="sng" kern="0" dirty="0">
                <a:solidFill>
                  <a:srgbClr val="0066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.html</a:t>
            </a:r>
            <a:r>
              <a:rPr lang="ja-JP" altLang="en-US" sz="1400" u="sng" kern="0" dirty="0">
                <a:solidFill>
                  <a:srgbClr val="0066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endParaRPr lang="en-US" altLang="ja-JP" sz="200" kern="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締切：　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日、第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部からの参加は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400" kern="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日まで受付</a:t>
            </a:r>
            <a:endParaRPr lang="ja-JP" altLang="en-US" sz="1100" kern="0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0A8190-93D8-AB59-76C3-DFF9EBDB3A97}"/>
              </a:ext>
            </a:extLst>
          </p:cNvPr>
          <p:cNvSpPr/>
          <p:nvPr/>
        </p:nvSpPr>
        <p:spPr>
          <a:xfrm>
            <a:off x="5173967" y="3517312"/>
            <a:ext cx="1538272" cy="303855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kern="0" dirty="0">
                <a:ln w="3175">
                  <a:noFill/>
                </a:ln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　西牧　健太</a:t>
            </a:r>
            <a:endParaRPr lang="en-US" altLang="ja-JP" sz="1200" b="1" dirty="0">
              <a:ln w="3175">
                <a:noFill/>
              </a:ln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55AA028-D57A-9E71-03FD-1536977BF5C9}"/>
              </a:ext>
            </a:extLst>
          </p:cNvPr>
          <p:cNvSpPr/>
          <p:nvPr/>
        </p:nvSpPr>
        <p:spPr>
          <a:xfrm>
            <a:off x="5113253" y="6950692"/>
            <a:ext cx="1409608" cy="95337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spc="-1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今年度</a:t>
            </a:r>
            <a:r>
              <a:rPr lang="en-US" altLang="ja-JP" sz="1200" b="1" spc="-1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TOEIC</a:t>
            </a:r>
            <a:r>
              <a:rPr lang="ja-JP" altLang="en-US" sz="1200" b="1" spc="-1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b="1" spc="-1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IP</a:t>
            </a:r>
            <a:r>
              <a:rPr lang="ja-JP" altLang="en-US" sz="1200" b="1" spc="-1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200" b="1" spc="-1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10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日（土）　　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日（水）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↑今年度最終回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FAD54F6-5998-CA69-658C-631A9A300089}"/>
              </a:ext>
            </a:extLst>
          </p:cNvPr>
          <p:cNvSpPr/>
          <p:nvPr/>
        </p:nvSpPr>
        <p:spPr>
          <a:xfrm>
            <a:off x="1775219" y="399292"/>
            <a:ext cx="591334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i="1" kern="0" dirty="0">
                <a:ln w="25400">
                  <a:solidFill>
                    <a:srgbClr val="FF8C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228600" dist="101600" algn="l" rotWithShape="0">
                    <a:srgbClr val="003366">
                      <a:alpha val="67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＋</a:t>
            </a:r>
            <a:endParaRPr lang="ja-JP" altLang="en-US" sz="6000" b="1" i="1" kern="0" dirty="0">
              <a:ln w="25400">
                <a:solidFill>
                  <a:srgbClr val="FF8C00"/>
                </a:solidFill>
                <a:prstDash val="solid"/>
              </a:ln>
              <a:solidFill>
                <a:schemeClr val="bg1"/>
              </a:solidFill>
              <a:effectLst>
                <a:outerShdw blurRad="228600" dist="101600" algn="l" rotWithShape="0">
                  <a:srgbClr val="003366">
                    <a:alpha val="67000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9EDF82-1BBB-3F77-9C43-87B2B8DA9BE1}"/>
              </a:ext>
            </a:extLst>
          </p:cNvPr>
          <p:cNvSpPr txBox="1"/>
          <p:nvPr/>
        </p:nvSpPr>
        <p:spPr>
          <a:xfrm>
            <a:off x="3671107" y="3904183"/>
            <a:ext cx="3142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申込締切：　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日（木）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17:00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kumimoji="1" lang="ja-JP" altLang="en-US" sz="1400" b="1" u="sng" dirty="0">
              <a:highlight>
                <a:srgbClr val="FFFF00"/>
              </a:highlight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17DE820-7944-68E8-D36E-0CC02C6433AE}"/>
              </a:ext>
            </a:extLst>
          </p:cNvPr>
          <p:cNvSpPr txBox="1"/>
          <p:nvPr/>
        </p:nvSpPr>
        <p:spPr>
          <a:xfrm>
            <a:off x="3789040" y="5952904"/>
            <a:ext cx="3121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申込締切：　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日（月）</a:t>
            </a:r>
            <a:r>
              <a:rPr lang="en-US" altLang="ja-JP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10:00</a:t>
            </a:r>
            <a:r>
              <a:rPr lang="ja-JP" altLang="en-US" sz="1400" b="1" u="sng" kern="0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kumimoji="1" lang="ja-JP" altLang="en-US" sz="1400" b="1" u="sng" dirty="0">
              <a:highlight>
                <a:srgbClr val="FFFF00"/>
              </a:highlight>
            </a:endParaRPr>
          </a:p>
        </p:txBody>
      </p:sp>
      <p:pic>
        <p:nvPicPr>
          <p:cNvPr id="15" name="図 1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CEEBAF0C-EE7F-E842-42CB-0F8468661F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271" y="8066395"/>
            <a:ext cx="807519" cy="80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8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</TotalTime>
  <Words>357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TOEIC L&amp;R 600点以上 </dc:title>
  <dc:creator>global-6</dc:creator>
  <cp:lastModifiedBy>福島　梨紗</cp:lastModifiedBy>
  <cp:revision>107</cp:revision>
  <cp:lastPrinted>2025-12-01T04:52:55Z</cp:lastPrinted>
  <dcterms:created xsi:type="dcterms:W3CDTF">2017-09-29T06:45:56Z</dcterms:created>
  <dcterms:modified xsi:type="dcterms:W3CDTF">2025-12-02T08:14:49Z</dcterms:modified>
</cp:coreProperties>
</file>